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Helvetica World Bold" charset="1" panose="020B0800040000020004"/>
      <p:regular r:id="rId13"/>
    </p:embeddedFont>
    <p:embeddedFont>
      <p:font typeface="Helvetica World" charset="1" panose="020B0500040000020004"/>
      <p:regular r:id="rId14"/>
    </p:embeddedFont>
    <p:embeddedFont>
      <p:font typeface="Playfair Display" charset="1" panose="00000500000000000000"/>
      <p:regular r:id="rId15"/>
    </p:embeddedFont>
    <p:embeddedFont>
      <p:font typeface="Barlow SemiCondensed" charset="1" panose="00000506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svg>
</file>

<file path=ppt/media/image13.png>
</file>

<file path=ppt/media/image2.png>
</file>

<file path=ppt/media/image3.sv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8444" r="0" b="0"/>
            </a:stretch>
          </a:blipFill>
        </p:spPr>
      </p:sp>
      <p:sp>
        <p:nvSpPr>
          <p:cNvPr name="Freeform 3" id="3"/>
          <p:cNvSpPr/>
          <p:nvPr/>
        </p:nvSpPr>
        <p:spPr>
          <a:xfrm flipH="false" flipV="false" rot="0">
            <a:off x="1792237" y="5176759"/>
            <a:ext cx="822152" cy="787771"/>
          </a:xfrm>
          <a:custGeom>
            <a:avLst/>
            <a:gdLst/>
            <a:ahLst/>
            <a:cxnLst/>
            <a:rect r="r" b="b" t="t" l="l"/>
            <a:pathLst>
              <a:path h="787771" w="822152">
                <a:moveTo>
                  <a:pt x="0" y="0"/>
                </a:moveTo>
                <a:lnTo>
                  <a:pt x="822152" y="0"/>
                </a:lnTo>
                <a:lnTo>
                  <a:pt x="822152" y="787771"/>
                </a:lnTo>
                <a:lnTo>
                  <a:pt x="0" y="787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849838" y="706817"/>
            <a:ext cx="12588324" cy="4863827"/>
          </a:xfrm>
          <a:prstGeom prst="rect">
            <a:avLst/>
          </a:prstGeom>
        </p:spPr>
        <p:txBody>
          <a:bodyPr anchor="t" rtlCol="false" tIns="0" lIns="0" bIns="0" rIns="0">
            <a:spAutoFit/>
          </a:bodyPr>
          <a:lstStyle/>
          <a:p>
            <a:pPr algn="ctr">
              <a:lnSpc>
                <a:spcPts val="7465"/>
              </a:lnSpc>
            </a:pPr>
            <a:r>
              <a:rPr lang="en-US" b="true" sz="7178" spc="545">
                <a:solidFill>
                  <a:srgbClr val="000000"/>
                </a:solidFill>
                <a:latin typeface="Helvetica World Bold"/>
                <a:ea typeface="Helvetica World Bold"/>
                <a:cs typeface="Helvetica World Bold"/>
                <a:sym typeface="Helvetica World Bold"/>
              </a:rPr>
              <a:t>HOMEHUB AI</a:t>
            </a:r>
            <a:r>
              <a:rPr lang="en-US" sz="7178" spc="545">
                <a:solidFill>
                  <a:srgbClr val="000000"/>
                </a:solidFill>
                <a:latin typeface="Helvetica World"/>
                <a:ea typeface="Helvetica World"/>
                <a:cs typeface="Helvetica World"/>
                <a:sym typeface="Helvetica World"/>
              </a:rPr>
              <a:t>: A RENTAL MARKETPLACE WITH INTELLIGENT TENANT MATCHING AND SMART BOOKING </a:t>
            </a:r>
          </a:p>
        </p:txBody>
      </p:sp>
      <p:sp>
        <p:nvSpPr>
          <p:cNvPr name="TextBox 5" id="5"/>
          <p:cNvSpPr txBox="true"/>
          <p:nvPr/>
        </p:nvSpPr>
        <p:spPr>
          <a:xfrm rot="0">
            <a:off x="307247" y="6277884"/>
            <a:ext cx="3792132" cy="494351"/>
          </a:xfrm>
          <a:prstGeom prst="rect">
            <a:avLst/>
          </a:prstGeom>
        </p:spPr>
        <p:txBody>
          <a:bodyPr anchor="t" rtlCol="false" tIns="0" lIns="0" bIns="0" rIns="0">
            <a:spAutoFit/>
          </a:bodyPr>
          <a:lstStyle/>
          <a:p>
            <a:pPr algn="ctr">
              <a:lnSpc>
                <a:spcPts val="3851"/>
              </a:lnSpc>
            </a:pPr>
            <a:r>
              <a:rPr lang="en-US" sz="3703">
                <a:solidFill>
                  <a:srgbClr val="000000"/>
                </a:solidFill>
                <a:latin typeface="Playfair Display"/>
                <a:ea typeface="Playfair Display"/>
                <a:cs typeface="Playfair Display"/>
                <a:sym typeface="Playfair Display"/>
              </a:rPr>
              <a:t>Group 7</a:t>
            </a:r>
          </a:p>
        </p:txBody>
      </p:sp>
      <p:sp>
        <p:nvSpPr>
          <p:cNvPr name="TextBox 6" id="6"/>
          <p:cNvSpPr txBox="true"/>
          <p:nvPr/>
        </p:nvSpPr>
        <p:spPr>
          <a:xfrm rot="0">
            <a:off x="477800" y="6929793"/>
            <a:ext cx="3621579" cy="1416050"/>
          </a:xfrm>
          <a:prstGeom prst="rect">
            <a:avLst/>
          </a:prstGeom>
        </p:spPr>
        <p:txBody>
          <a:bodyPr anchor="t" rtlCol="false" tIns="0" lIns="0" bIns="0" rIns="0">
            <a:spAutoFit/>
          </a:bodyPr>
          <a:lstStyle/>
          <a:p>
            <a:pPr algn="ctr">
              <a:lnSpc>
                <a:spcPts val="2800"/>
              </a:lnSpc>
            </a:pPr>
            <a:r>
              <a:rPr lang="en-US" sz="2000" spc="184">
                <a:solidFill>
                  <a:srgbClr val="000000"/>
                </a:solidFill>
                <a:latin typeface="Barlow SemiCondensed"/>
                <a:ea typeface="Barlow SemiCondensed"/>
                <a:cs typeface="Barlow SemiCondensed"/>
                <a:sym typeface="Barlow SemiCondensed"/>
              </a:rPr>
              <a:t>DOMINGO, FRANCIS ZACHARY</a:t>
            </a:r>
          </a:p>
          <a:p>
            <a:pPr algn="ctr">
              <a:lnSpc>
                <a:spcPts val="2800"/>
              </a:lnSpc>
            </a:pPr>
            <a:r>
              <a:rPr lang="en-US" sz="2000" spc="184">
                <a:solidFill>
                  <a:srgbClr val="000000"/>
                </a:solidFill>
                <a:latin typeface="Barlow SemiCondensed"/>
                <a:ea typeface="Barlow SemiCondensed"/>
                <a:cs typeface="Barlow SemiCondensed"/>
                <a:sym typeface="Barlow SemiCondensed"/>
              </a:rPr>
              <a:t>ASPERIN, LIAN MHAR T.</a:t>
            </a:r>
          </a:p>
          <a:p>
            <a:pPr algn="ctr">
              <a:lnSpc>
                <a:spcPts val="2800"/>
              </a:lnSpc>
            </a:pPr>
            <a:r>
              <a:rPr lang="en-US" sz="2000" spc="184">
                <a:solidFill>
                  <a:srgbClr val="000000"/>
                </a:solidFill>
                <a:latin typeface="Barlow SemiCondensed"/>
                <a:ea typeface="Barlow SemiCondensed"/>
                <a:cs typeface="Barlow SemiCondensed"/>
                <a:sym typeface="Barlow SemiCondensed"/>
              </a:rPr>
              <a:t>LATIGO, MAYRIELLE JOY M.</a:t>
            </a:r>
          </a:p>
          <a:p>
            <a:pPr algn="ctr">
              <a:lnSpc>
                <a:spcPts val="2800"/>
              </a:lnSpc>
            </a:pPr>
            <a:r>
              <a:rPr lang="en-US" sz="2000" spc="184">
                <a:solidFill>
                  <a:srgbClr val="000000"/>
                </a:solidFill>
                <a:latin typeface="Barlow SemiCondensed"/>
                <a:ea typeface="Barlow SemiCondensed"/>
                <a:cs typeface="Barlow SemiCondensed"/>
                <a:sym typeface="Barlow SemiCondensed"/>
              </a:rPr>
              <a:t>LAZO, FEDERICO III P.</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481240" y="-568062"/>
            <a:ext cx="9249780" cy="10855062"/>
            <a:chOff x="0" y="0"/>
            <a:chExt cx="2436156" cy="2858946"/>
          </a:xfrm>
        </p:grpSpPr>
        <p:sp>
          <p:nvSpPr>
            <p:cNvPr name="Freeform 3" id="3"/>
            <p:cNvSpPr/>
            <p:nvPr/>
          </p:nvSpPr>
          <p:spPr>
            <a:xfrm flipH="false" flipV="false" rot="0">
              <a:off x="0" y="0"/>
              <a:ext cx="2436156" cy="2858946"/>
            </a:xfrm>
            <a:custGeom>
              <a:avLst/>
              <a:gdLst/>
              <a:ahLst/>
              <a:cxnLst/>
              <a:rect r="r" b="b" t="t" l="l"/>
              <a:pathLst>
                <a:path h="2858946" w="2436156">
                  <a:moveTo>
                    <a:pt x="0" y="0"/>
                  </a:moveTo>
                  <a:lnTo>
                    <a:pt x="2436156" y="0"/>
                  </a:lnTo>
                  <a:lnTo>
                    <a:pt x="2436156" y="2858946"/>
                  </a:lnTo>
                  <a:lnTo>
                    <a:pt x="0" y="2858946"/>
                  </a:lnTo>
                  <a:close/>
                </a:path>
              </a:pathLst>
            </a:custGeom>
            <a:solidFill>
              <a:srgbClr val="DDD1C3"/>
            </a:solidFill>
          </p:spPr>
        </p:sp>
        <p:sp>
          <p:nvSpPr>
            <p:cNvPr name="TextBox 4" id="4"/>
            <p:cNvSpPr txBox="true"/>
            <p:nvPr/>
          </p:nvSpPr>
          <p:spPr>
            <a:xfrm>
              <a:off x="0" y="-38100"/>
              <a:ext cx="2436156" cy="2897046"/>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9481240" y="2694411"/>
            <a:ext cx="2737556" cy="2446478"/>
            <a:chOff x="0" y="0"/>
            <a:chExt cx="721003" cy="644340"/>
          </a:xfrm>
        </p:grpSpPr>
        <p:sp>
          <p:nvSpPr>
            <p:cNvPr name="Freeform 6" id="6"/>
            <p:cNvSpPr/>
            <p:nvPr/>
          </p:nvSpPr>
          <p:spPr>
            <a:xfrm flipH="false" flipV="false" rot="0">
              <a:off x="0" y="0"/>
              <a:ext cx="721003" cy="644340"/>
            </a:xfrm>
            <a:custGeom>
              <a:avLst/>
              <a:gdLst/>
              <a:ahLst/>
              <a:cxnLst/>
              <a:rect r="r" b="b" t="t" l="l"/>
              <a:pathLst>
                <a:path h="644340" w="721003">
                  <a:moveTo>
                    <a:pt x="0" y="0"/>
                  </a:moveTo>
                  <a:lnTo>
                    <a:pt x="721003" y="0"/>
                  </a:lnTo>
                  <a:lnTo>
                    <a:pt x="721003" y="644340"/>
                  </a:lnTo>
                  <a:lnTo>
                    <a:pt x="0" y="644340"/>
                  </a:lnTo>
                  <a:close/>
                </a:path>
              </a:pathLst>
            </a:custGeom>
            <a:solidFill>
              <a:srgbClr val="B29776"/>
            </a:solidFill>
          </p:spPr>
        </p:sp>
        <p:sp>
          <p:nvSpPr>
            <p:cNvPr name="TextBox 7" id="7"/>
            <p:cNvSpPr txBox="true"/>
            <p:nvPr/>
          </p:nvSpPr>
          <p:spPr>
            <a:xfrm>
              <a:off x="0" y="-38100"/>
              <a:ext cx="721003" cy="68244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840598" y="3492786"/>
            <a:ext cx="5906982" cy="951865"/>
          </a:xfrm>
          <a:prstGeom prst="rect">
            <a:avLst/>
          </a:prstGeom>
        </p:spPr>
        <p:txBody>
          <a:bodyPr anchor="t" rtlCol="false" tIns="0" lIns="0" bIns="0" rIns="0">
            <a:spAutoFit/>
          </a:bodyPr>
          <a:lstStyle/>
          <a:p>
            <a:pPr algn="ctr">
              <a:lnSpc>
                <a:spcPts val="7279"/>
              </a:lnSpc>
            </a:pPr>
            <a:r>
              <a:rPr lang="en-US" sz="6999">
                <a:solidFill>
                  <a:srgbClr val="000000"/>
                </a:solidFill>
                <a:latin typeface="Helvetica World"/>
                <a:ea typeface="Helvetica World"/>
                <a:cs typeface="Helvetica World"/>
                <a:sym typeface="Helvetica World"/>
              </a:rPr>
              <a:t>The Problems</a:t>
            </a:r>
          </a:p>
        </p:txBody>
      </p:sp>
      <p:sp>
        <p:nvSpPr>
          <p:cNvPr name="TextBox 9" id="9"/>
          <p:cNvSpPr txBox="true"/>
          <p:nvPr/>
        </p:nvSpPr>
        <p:spPr>
          <a:xfrm rot="0">
            <a:off x="736439" y="4821369"/>
            <a:ext cx="8115300" cy="1289051"/>
          </a:xfrm>
          <a:prstGeom prst="rect">
            <a:avLst/>
          </a:prstGeom>
        </p:spPr>
        <p:txBody>
          <a:bodyPr anchor="t" rtlCol="false" tIns="0" lIns="0" bIns="0" rIns="0">
            <a:spAutoFit/>
          </a:bodyPr>
          <a:lstStyle/>
          <a:p>
            <a:pPr algn="ctr">
              <a:lnSpc>
                <a:spcPts val="3499"/>
              </a:lnSpc>
            </a:pPr>
            <a:r>
              <a:rPr lang="en-US" sz="2499">
                <a:solidFill>
                  <a:srgbClr val="000000"/>
                </a:solidFill>
                <a:latin typeface="Helvetica World"/>
                <a:ea typeface="Helvetica World"/>
                <a:cs typeface="Helvetica World"/>
                <a:sym typeface="Helvetica World"/>
              </a:rPr>
              <a:t>Finding the right match between landlords and tenants is s</a:t>
            </a:r>
            <a:r>
              <a:rPr lang="en-US" sz="2499">
                <a:solidFill>
                  <a:srgbClr val="000000"/>
                </a:solidFill>
                <a:latin typeface="Helvetica World"/>
                <a:ea typeface="Helvetica World"/>
                <a:cs typeface="Helvetica World"/>
                <a:sym typeface="Helvetica World"/>
              </a:rPr>
              <a:t>till a big challenge. Both sides face issues that lead to stress, wasted time, and financial loss.</a:t>
            </a:r>
          </a:p>
        </p:txBody>
      </p:sp>
      <p:sp>
        <p:nvSpPr>
          <p:cNvPr name="TextBox 10" id="10"/>
          <p:cNvSpPr txBox="true"/>
          <p:nvPr/>
        </p:nvSpPr>
        <p:spPr>
          <a:xfrm rot="0">
            <a:off x="12743904" y="939360"/>
            <a:ext cx="4218324" cy="1035050"/>
          </a:xfrm>
          <a:prstGeom prst="rect">
            <a:avLst/>
          </a:prstGeom>
        </p:spPr>
        <p:txBody>
          <a:bodyPr anchor="t" rtlCol="false" tIns="0" lIns="0" bIns="0" rIns="0">
            <a:spAutoFit/>
          </a:bodyPr>
          <a:lstStyle/>
          <a:p>
            <a:pPr algn="l" marL="431797" indent="-215899" lvl="1">
              <a:lnSpc>
                <a:spcPts val="2799"/>
              </a:lnSpc>
              <a:buFont typeface="Arial"/>
              <a:buChar char="•"/>
            </a:pPr>
            <a:r>
              <a:rPr lang="en-US" sz="1999">
                <a:solidFill>
                  <a:srgbClr val="000000"/>
                </a:solidFill>
                <a:latin typeface="Helvetica World"/>
                <a:ea typeface="Helvetica World"/>
                <a:cs typeface="Helvetica World"/>
                <a:sym typeface="Helvetica World"/>
              </a:rPr>
              <a:t>Landlords struggle with unreliable tenants, missed payments, and frequent move-outs.</a:t>
            </a:r>
          </a:p>
        </p:txBody>
      </p:sp>
      <p:sp>
        <p:nvSpPr>
          <p:cNvPr name="TextBox 11" id="11"/>
          <p:cNvSpPr txBox="true"/>
          <p:nvPr/>
        </p:nvSpPr>
        <p:spPr>
          <a:xfrm rot="0">
            <a:off x="9986889" y="3454686"/>
            <a:ext cx="1670561" cy="791807"/>
          </a:xfrm>
          <a:prstGeom prst="rect">
            <a:avLst/>
          </a:prstGeom>
        </p:spPr>
        <p:txBody>
          <a:bodyPr anchor="t" rtlCol="false" tIns="0" lIns="0" bIns="0" rIns="0">
            <a:spAutoFit/>
          </a:bodyPr>
          <a:lstStyle/>
          <a:p>
            <a:pPr algn="l">
              <a:lnSpc>
                <a:spcPts val="5425"/>
              </a:lnSpc>
            </a:pPr>
            <a:r>
              <a:rPr lang="en-US" sz="5216" b="true">
                <a:solidFill>
                  <a:srgbClr val="FFFFFF"/>
                </a:solidFill>
                <a:latin typeface="Helvetica World Bold"/>
                <a:ea typeface="Helvetica World Bold"/>
                <a:cs typeface="Helvetica World Bold"/>
                <a:sym typeface="Helvetica World Bold"/>
              </a:rPr>
              <a:t>02 </a:t>
            </a:r>
          </a:p>
        </p:txBody>
      </p:sp>
      <p:grpSp>
        <p:nvGrpSpPr>
          <p:cNvPr name="Group 12" id="12"/>
          <p:cNvGrpSpPr/>
          <p:nvPr/>
        </p:nvGrpSpPr>
        <p:grpSpPr>
          <a:xfrm rot="0">
            <a:off x="9481240" y="5140890"/>
            <a:ext cx="2737556" cy="2446478"/>
            <a:chOff x="0" y="0"/>
            <a:chExt cx="721003" cy="644340"/>
          </a:xfrm>
        </p:grpSpPr>
        <p:sp>
          <p:nvSpPr>
            <p:cNvPr name="Freeform 13" id="13"/>
            <p:cNvSpPr/>
            <p:nvPr/>
          </p:nvSpPr>
          <p:spPr>
            <a:xfrm flipH="false" flipV="false" rot="0">
              <a:off x="0" y="0"/>
              <a:ext cx="721003" cy="644340"/>
            </a:xfrm>
            <a:custGeom>
              <a:avLst/>
              <a:gdLst/>
              <a:ahLst/>
              <a:cxnLst/>
              <a:rect r="r" b="b" t="t" l="l"/>
              <a:pathLst>
                <a:path h="644340" w="721003">
                  <a:moveTo>
                    <a:pt x="0" y="0"/>
                  </a:moveTo>
                  <a:lnTo>
                    <a:pt x="721003" y="0"/>
                  </a:lnTo>
                  <a:lnTo>
                    <a:pt x="721003" y="644340"/>
                  </a:lnTo>
                  <a:lnTo>
                    <a:pt x="0" y="644340"/>
                  </a:lnTo>
                  <a:close/>
                </a:path>
              </a:pathLst>
            </a:custGeom>
            <a:solidFill>
              <a:srgbClr val="1C181A"/>
            </a:solidFill>
          </p:spPr>
        </p:sp>
        <p:sp>
          <p:nvSpPr>
            <p:cNvPr name="TextBox 14" id="14"/>
            <p:cNvSpPr txBox="true"/>
            <p:nvPr/>
          </p:nvSpPr>
          <p:spPr>
            <a:xfrm>
              <a:off x="0" y="-38100"/>
              <a:ext cx="721003" cy="682440"/>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9986889" y="5969178"/>
            <a:ext cx="1670561" cy="791807"/>
          </a:xfrm>
          <a:prstGeom prst="rect">
            <a:avLst/>
          </a:prstGeom>
        </p:spPr>
        <p:txBody>
          <a:bodyPr anchor="t" rtlCol="false" tIns="0" lIns="0" bIns="0" rIns="0">
            <a:spAutoFit/>
          </a:bodyPr>
          <a:lstStyle/>
          <a:p>
            <a:pPr algn="l">
              <a:lnSpc>
                <a:spcPts val="5425"/>
              </a:lnSpc>
            </a:pPr>
            <a:r>
              <a:rPr lang="en-US" sz="5216" b="true">
                <a:solidFill>
                  <a:srgbClr val="FFFFFF"/>
                </a:solidFill>
                <a:latin typeface="Helvetica World Bold"/>
                <a:ea typeface="Helvetica World Bold"/>
                <a:cs typeface="Helvetica World Bold"/>
                <a:sym typeface="Helvetica World Bold"/>
              </a:rPr>
              <a:t>03 </a:t>
            </a:r>
          </a:p>
        </p:txBody>
      </p:sp>
      <p:grpSp>
        <p:nvGrpSpPr>
          <p:cNvPr name="Group 16" id="16"/>
          <p:cNvGrpSpPr/>
          <p:nvPr/>
        </p:nvGrpSpPr>
        <p:grpSpPr>
          <a:xfrm rot="0">
            <a:off x="9481240" y="247933"/>
            <a:ext cx="2737556" cy="2446478"/>
            <a:chOff x="0" y="0"/>
            <a:chExt cx="721003" cy="644340"/>
          </a:xfrm>
        </p:grpSpPr>
        <p:sp>
          <p:nvSpPr>
            <p:cNvPr name="Freeform 17" id="17"/>
            <p:cNvSpPr/>
            <p:nvPr/>
          </p:nvSpPr>
          <p:spPr>
            <a:xfrm flipH="false" flipV="false" rot="0">
              <a:off x="0" y="0"/>
              <a:ext cx="721003" cy="644340"/>
            </a:xfrm>
            <a:custGeom>
              <a:avLst/>
              <a:gdLst/>
              <a:ahLst/>
              <a:cxnLst/>
              <a:rect r="r" b="b" t="t" l="l"/>
              <a:pathLst>
                <a:path h="644340" w="721003">
                  <a:moveTo>
                    <a:pt x="0" y="0"/>
                  </a:moveTo>
                  <a:lnTo>
                    <a:pt x="721003" y="0"/>
                  </a:lnTo>
                  <a:lnTo>
                    <a:pt x="721003" y="644340"/>
                  </a:lnTo>
                  <a:lnTo>
                    <a:pt x="0" y="644340"/>
                  </a:lnTo>
                  <a:close/>
                </a:path>
              </a:pathLst>
            </a:custGeom>
            <a:solidFill>
              <a:srgbClr val="C3D2DB"/>
            </a:solidFill>
          </p:spPr>
        </p:sp>
        <p:sp>
          <p:nvSpPr>
            <p:cNvPr name="TextBox 18" id="18"/>
            <p:cNvSpPr txBox="true"/>
            <p:nvPr/>
          </p:nvSpPr>
          <p:spPr>
            <a:xfrm>
              <a:off x="0" y="-38100"/>
              <a:ext cx="721003" cy="682440"/>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10014737" y="940809"/>
            <a:ext cx="1670561" cy="791807"/>
          </a:xfrm>
          <a:prstGeom prst="rect">
            <a:avLst/>
          </a:prstGeom>
        </p:spPr>
        <p:txBody>
          <a:bodyPr anchor="t" rtlCol="false" tIns="0" lIns="0" bIns="0" rIns="0">
            <a:spAutoFit/>
          </a:bodyPr>
          <a:lstStyle/>
          <a:p>
            <a:pPr algn="l">
              <a:lnSpc>
                <a:spcPts val="5425"/>
              </a:lnSpc>
            </a:pPr>
            <a:r>
              <a:rPr lang="en-US" sz="5216" b="true">
                <a:solidFill>
                  <a:srgbClr val="FFFFFF"/>
                </a:solidFill>
                <a:latin typeface="Helvetica World Bold"/>
                <a:ea typeface="Helvetica World Bold"/>
                <a:cs typeface="Helvetica World Bold"/>
                <a:sym typeface="Helvetica World Bold"/>
              </a:rPr>
              <a:t>01</a:t>
            </a:r>
          </a:p>
        </p:txBody>
      </p:sp>
      <p:grpSp>
        <p:nvGrpSpPr>
          <p:cNvPr name="Group 20" id="20"/>
          <p:cNvGrpSpPr/>
          <p:nvPr/>
        </p:nvGrpSpPr>
        <p:grpSpPr>
          <a:xfrm rot="0">
            <a:off x="9481240" y="7587368"/>
            <a:ext cx="2737556" cy="2446478"/>
            <a:chOff x="0" y="0"/>
            <a:chExt cx="721003" cy="644340"/>
          </a:xfrm>
        </p:grpSpPr>
        <p:sp>
          <p:nvSpPr>
            <p:cNvPr name="Freeform 21" id="21"/>
            <p:cNvSpPr/>
            <p:nvPr/>
          </p:nvSpPr>
          <p:spPr>
            <a:xfrm flipH="false" flipV="false" rot="0">
              <a:off x="0" y="0"/>
              <a:ext cx="721003" cy="644340"/>
            </a:xfrm>
            <a:custGeom>
              <a:avLst/>
              <a:gdLst/>
              <a:ahLst/>
              <a:cxnLst/>
              <a:rect r="r" b="b" t="t" l="l"/>
              <a:pathLst>
                <a:path h="644340" w="721003">
                  <a:moveTo>
                    <a:pt x="0" y="0"/>
                  </a:moveTo>
                  <a:lnTo>
                    <a:pt x="721003" y="0"/>
                  </a:lnTo>
                  <a:lnTo>
                    <a:pt x="721003" y="644340"/>
                  </a:lnTo>
                  <a:lnTo>
                    <a:pt x="0" y="644340"/>
                  </a:lnTo>
                  <a:close/>
                </a:path>
              </a:pathLst>
            </a:custGeom>
            <a:solidFill>
              <a:srgbClr val="8C52FF"/>
            </a:solidFill>
          </p:spPr>
        </p:sp>
        <p:sp>
          <p:nvSpPr>
            <p:cNvPr name="TextBox 22" id="22"/>
            <p:cNvSpPr txBox="true"/>
            <p:nvPr/>
          </p:nvSpPr>
          <p:spPr>
            <a:xfrm>
              <a:off x="0" y="-38100"/>
              <a:ext cx="721003" cy="682440"/>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10014737" y="8452803"/>
            <a:ext cx="1670561" cy="791807"/>
          </a:xfrm>
          <a:prstGeom prst="rect">
            <a:avLst/>
          </a:prstGeom>
        </p:spPr>
        <p:txBody>
          <a:bodyPr anchor="t" rtlCol="false" tIns="0" lIns="0" bIns="0" rIns="0">
            <a:spAutoFit/>
          </a:bodyPr>
          <a:lstStyle/>
          <a:p>
            <a:pPr algn="l">
              <a:lnSpc>
                <a:spcPts val="5425"/>
              </a:lnSpc>
            </a:pPr>
            <a:r>
              <a:rPr lang="en-US" sz="5216" b="true">
                <a:solidFill>
                  <a:srgbClr val="FFFFFF"/>
                </a:solidFill>
                <a:latin typeface="Helvetica World Bold"/>
                <a:ea typeface="Helvetica World Bold"/>
                <a:cs typeface="Helvetica World Bold"/>
                <a:sym typeface="Helvetica World Bold"/>
              </a:rPr>
              <a:t>04 </a:t>
            </a:r>
          </a:p>
        </p:txBody>
      </p:sp>
      <p:sp>
        <p:nvSpPr>
          <p:cNvPr name="TextBox 24" id="24"/>
          <p:cNvSpPr txBox="true"/>
          <p:nvPr/>
        </p:nvSpPr>
        <p:spPr>
          <a:xfrm rot="0">
            <a:off x="12743904" y="3349911"/>
            <a:ext cx="4218324" cy="1035050"/>
          </a:xfrm>
          <a:prstGeom prst="rect">
            <a:avLst/>
          </a:prstGeom>
        </p:spPr>
        <p:txBody>
          <a:bodyPr anchor="t" rtlCol="false" tIns="0" lIns="0" bIns="0" rIns="0">
            <a:spAutoFit/>
          </a:bodyPr>
          <a:lstStyle/>
          <a:p>
            <a:pPr algn="l" marL="431797" indent="-215899" lvl="1">
              <a:lnSpc>
                <a:spcPts val="2799"/>
              </a:lnSpc>
              <a:buFont typeface="Arial"/>
              <a:buChar char="•"/>
            </a:pPr>
            <a:r>
              <a:rPr lang="en-US" sz="1999">
                <a:solidFill>
                  <a:srgbClr val="000000"/>
                </a:solidFill>
                <a:latin typeface="Helvetica World"/>
                <a:ea typeface="Helvetica World"/>
                <a:cs typeface="Helvetica World"/>
                <a:sym typeface="Helvetica World"/>
              </a:rPr>
              <a:t>Renters find it hard to search for homes that fit their lifestyle, environment, and budget.</a:t>
            </a:r>
          </a:p>
        </p:txBody>
      </p:sp>
      <p:sp>
        <p:nvSpPr>
          <p:cNvPr name="TextBox 25" id="25"/>
          <p:cNvSpPr txBox="true"/>
          <p:nvPr/>
        </p:nvSpPr>
        <p:spPr>
          <a:xfrm rot="0">
            <a:off x="12743904" y="5832316"/>
            <a:ext cx="4218324" cy="1035050"/>
          </a:xfrm>
          <a:prstGeom prst="rect">
            <a:avLst/>
          </a:prstGeom>
        </p:spPr>
        <p:txBody>
          <a:bodyPr anchor="t" rtlCol="false" tIns="0" lIns="0" bIns="0" rIns="0">
            <a:spAutoFit/>
          </a:bodyPr>
          <a:lstStyle/>
          <a:p>
            <a:pPr algn="l" marL="431797" indent="-215899" lvl="1">
              <a:lnSpc>
                <a:spcPts val="2799"/>
              </a:lnSpc>
              <a:buFont typeface="Arial"/>
              <a:buChar char="•"/>
            </a:pPr>
            <a:r>
              <a:rPr lang="en-US" sz="1999">
                <a:solidFill>
                  <a:srgbClr val="000000"/>
                </a:solidFill>
                <a:latin typeface="Helvetica World"/>
                <a:ea typeface="Helvetica World"/>
                <a:cs typeface="Helvetica World"/>
                <a:sym typeface="Helvetica World"/>
              </a:rPr>
              <a:t>Current rental platforms only list properties but don’t ensure compatibility.</a:t>
            </a:r>
          </a:p>
        </p:txBody>
      </p:sp>
      <p:sp>
        <p:nvSpPr>
          <p:cNvPr name="TextBox 26" id="26"/>
          <p:cNvSpPr txBox="true"/>
          <p:nvPr/>
        </p:nvSpPr>
        <p:spPr>
          <a:xfrm rot="0">
            <a:off x="12743904" y="8238966"/>
            <a:ext cx="4218324" cy="1035050"/>
          </a:xfrm>
          <a:prstGeom prst="rect">
            <a:avLst/>
          </a:prstGeom>
        </p:spPr>
        <p:txBody>
          <a:bodyPr anchor="t" rtlCol="false" tIns="0" lIns="0" bIns="0" rIns="0">
            <a:spAutoFit/>
          </a:bodyPr>
          <a:lstStyle/>
          <a:p>
            <a:pPr algn="l" marL="431797" indent="-215899" lvl="1">
              <a:lnSpc>
                <a:spcPts val="2799"/>
              </a:lnSpc>
              <a:buFont typeface="Arial"/>
              <a:buChar char="•"/>
            </a:pPr>
            <a:r>
              <a:rPr lang="en-US" sz="1999">
                <a:solidFill>
                  <a:srgbClr val="000000"/>
                </a:solidFill>
                <a:latin typeface="Helvetica World"/>
                <a:ea typeface="Helvetica World"/>
                <a:cs typeface="Helvetica World"/>
                <a:sym typeface="Helvetica World"/>
              </a:rPr>
              <a:t>This leads to mismatched rentals, delays, dissatisfaction, and lost income for landlords.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52520" y="-162335"/>
            <a:ext cx="8640195" cy="10665781"/>
            <a:chOff x="0" y="0"/>
            <a:chExt cx="11520261" cy="14221041"/>
          </a:xfrm>
        </p:grpSpPr>
        <p:pic>
          <p:nvPicPr>
            <p:cNvPr name="Picture 3" id="3"/>
            <p:cNvPicPr>
              <a:picLocks noChangeAspect="true"/>
            </p:cNvPicPr>
            <p:nvPr/>
          </p:nvPicPr>
          <p:blipFill>
            <a:blip r:embed="rId2"/>
            <a:srcRect l="28461" t="0" r="18173" b="0"/>
            <a:stretch>
              <a:fillRect/>
            </a:stretch>
          </p:blipFill>
          <p:spPr>
            <a:xfrm flipH="false" flipV="false">
              <a:off x="0" y="0"/>
              <a:ext cx="11520261" cy="14221041"/>
            </a:xfrm>
            <a:prstGeom prst="rect">
              <a:avLst/>
            </a:prstGeom>
          </p:spPr>
        </p:pic>
      </p:grpSp>
      <p:sp>
        <p:nvSpPr>
          <p:cNvPr name="TextBox 4" id="4"/>
          <p:cNvSpPr txBox="true"/>
          <p:nvPr/>
        </p:nvSpPr>
        <p:spPr>
          <a:xfrm rot="0">
            <a:off x="9766670" y="3005205"/>
            <a:ext cx="7492630" cy="2165350"/>
          </a:xfrm>
          <a:prstGeom prst="rect">
            <a:avLst/>
          </a:prstGeom>
        </p:spPr>
        <p:txBody>
          <a:bodyPr anchor="t" rtlCol="false" tIns="0" lIns="0" bIns="0" rIns="0">
            <a:spAutoFit/>
          </a:bodyPr>
          <a:lstStyle/>
          <a:p>
            <a:pPr algn="l">
              <a:lnSpc>
                <a:spcPts val="3499"/>
              </a:lnSpc>
            </a:pPr>
            <a:r>
              <a:rPr lang="en-US" sz="2499">
                <a:solidFill>
                  <a:srgbClr val="000000"/>
                </a:solidFill>
                <a:latin typeface="Helvetica World"/>
                <a:ea typeface="Helvetica World"/>
                <a:cs typeface="Helvetica World"/>
                <a:sym typeface="Helvetica World"/>
              </a:rPr>
              <a:t>HomeHub AI is an AI-powered renting platform that solves the problem of mismatched rentals. By using machine learning, it connects the right tenants with the right properties based on their lifestyle, needs, and budget.</a:t>
            </a:r>
          </a:p>
        </p:txBody>
      </p:sp>
      <p:sp>
        <p:nvSpPr>
          <p:cNvPr name="TextBox 5" id="5"/>
          <p:cNvSpPr txBox="true"/>
          <p:nvPr/>
        </p:nvSpPr>
        <p:spPr>
          <a:xfrm rot="0">
            <a:off x="10559494" y="1819303"/>
            <a:ext cx="5906982" cy="951865"/>
          </a:xfrm>
          <a:prstGeom prst="rect">
            <a:avLst/>
          </a:prstGeom>
        </p:spPr>
        <p:txBody>
          <a:bodyPr anchor="t" rtlCol="false" tIns="0" lIns="0" bIns="0" rIns="0">
            <a:spAutoFit/>
          </a:bodyPr>
          <a:lstStyle/>
          <a:p>
            <a:pPr algn="ctr">
              <a:lnSpc>
                <a:spcPts val="7279"/>
              </a:lnSpc>
            </a:pPr>
            <a:r>
              <a:rPr lang="en-US" sz="6999">
                <a:solidFill>
                  <a:srgbClr val="000000"/>
                </a:solidFill>
                <a:latin typeface="Helvetica World"/>
                <a:ea typeface="Helvetica World"/>
                <a:cs typeface="Helvetica World"/>
                <a:sym typeface="Helvetica World"/>
              </a:rPr>
              <a:t>The Solution</a:t>
            </a:r>
          </a:p>
        </p:txBody>
      </p:sp>
      <p:sp>
        <p:nvSpPr>
          <p:cNvPr name="TextBox 6" id="6"/>
          <p:cNvSpPr txBox="true"/>
          <p:nvPr/>
        </p:nvSpPr>
        <p:spPr>
          <a:xfrm rot="0">
            <a:off x="9766670" y="5408681"/>
            <a:ext cx="7492630" cy="3917950"/>
          </a:xfrm>
          <a:prstGeom prst="rect">
            <a:avLst/>
          </a:prstGeom>
        </p:spPr>
        <p:txBody>
          <a:bodyPr anchor="t" rtlCol="false" tIns="0" lIns="0" bIns="0" rIns="0">
            <a:spAutoFit/>
          </a:bodyPr>
          <a:lstStyle/>
          <a:p>
            <a:pPr algn="l" marL="539746" indent="-269873" lvl="1">
              <a:lnSpc>
                <a:spcPts val="3499"/>
              </a:lnSpc>
              <a:buFont typeface="Arial"/>
              <a:buChar char="•"/>
            </a:pPr>
            <a:r>
              <a:rPr lang="en-US" sz="2499">
                <a:solidFill>
                  <a:srgbClr val="000000"/>
                </a:solidFill>
                <a:latin typeface="Helvetica World"/>
                <a:ea typeface="Helvetica World"/>
                <a:cs typeface="Helvetica World"/>
                <a:sym typeface="Helvetica World"/>
              </a:rPr>
              <a:t>Uses AI and machine learning to match tenants and landlords.</a:t>
            </a:r>
          </a:p>
          <a:p>
            <a:pPr algn="l" marL="539746" indent="-269873" lvl="1">
              <a:lnSpc>
                <a:spcPts val="3499"/>
              </a:lnSpc>
              <a:buFont typeface="Arial"/>
              <a:buChar char="•"/>
            </a:pPr>
            <a:r>
              <a:rPr lang="en-US" sz="2499">
                <a:solidFill>
                  <a:srgbClr val="000000"/>
                </a:solidFill>
                <a:latin typeface="Helvetica World"/>
                <a:ea typeface="Helvetica World"/>
                <a:cs typeface="Helvetica World"/>
                <a:sym typeface="Helvetica World"/>
              </a:rPr>
              <a:t>Analyzes tenant profiles: budget, profession, rental history, and lifestyle.</a:t>
            </a:r>
          </a:p>
          <a:p>
            <a:pPr algn="l" marL="539746" indent="-269873" lvl="1">
              <a:lnSpc>
                <a:spcPts val="3499"/>
              </a:lnSpc>
              <a:buFont typeface="Arial"/>
              <a:buChar char="•"/>
            </a:pPr>
            <a:r>
              <a:rPr lang="en-US" sz="2499">
                <a:solidFill>
                  <a:srgbClr val="000000"/>
                </a:solidFill>
                <a:latin typeface="Helvetica World"/>
                <a:ea typeface="Helvetica World"/>
                <a:cs typeface="Helvetica World"/>
                <a:sym typeface="Helvetica World"/>
              </a:rPr>
              <a:t>Evaluates property details: location, price, and amenities.</a:t>
            </a:r>
          </a:p>
          <a:p>
            <a:pPr algn="l" marL="539746" indent="-269873" lvl="1">
              <a:lnSpc>
                <a:spcPts val="3499"/>
              </a:lnSpc>
              <a:buFont typeface="Arial"/>
              <a:buChar char="•"/>
            </a:pPr>
            <a:r>
              <a:rPr lang="en-US" sz="2499">
                <a:solidFill>
                  <a:srgbClr val="000000"/>
                </a:solidFill>
                <a:latin typeface="Helvetica World"/>
                <a:ea typeface="Helvetica World"/>
                <a:cs typeface="Helvetica World"/>
                <a:sym typeface="Helvetica World"/>
              </a:rPr>
              <a:t>Creates a better match to reduce move-outs, delays, and dissatisfaction.</a:t>
            </a:r>
          </a:p>
          <a:p>
            <a:pPr algn="l">
              <a:lnSpc>
                <a:spcPts val="349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762767" cy="10287000"/>
            <a:chOff x="0" y="0"/>
            <a:chExt cx="13017023" cy="13716000"/>
          </a:xfrm>
        </p:grpSpPr>
        <p:pic>
          <p:nvPicPr>
            <p:cNvPr name="Picture 3" id="3"/>
            <p:cNvPicPr>
              <a:picLocks noChangeAspect="true"/>
            </p:cNvPicPr>
            <p:nvPr/>
          </p:nvPicPr>
          <p:blipFill>
            <a:blip r:embed="rId2"/>
            <a:srcRect l="16804" t="0" r="20559" b="0"/>
            <a:stretch>
              <a:fillRect/>
            </a:stretch>
          </p:blipFill>
          <p:spPr>
            <a:xfrm flipH="false" flipV="false">
              <a:off x="0" y="0"/>
              <a:ext cx="13017023" cy="13716000"/>
            </a:xfrm>
            <a:prstGeom prst="rect">
              <a:avLst/>
            </a:prstGeom>
          </p:spPr>
        </p:pic>
      </p:grpSp>
      <p:sp>
        <p:nvSpPr>
          <p:cNvPr name="TextBox 4" id="4"/>
          <p:cNvSpPr txBox="true"/>
          <p:nvPr/>
        </p:nvSpPr>
        <p:spPr>
          <a:xfrm rot="0">
            <a:off x="11822407" y="1143000"/>
            <a:ext cx="4709102" cy="1875790"/>
          </a:xfrm>
          <a:prstGeom prst="rect">
            <a:avLst/>
          </a:prstGeom>
        </p:spPr>
        <p:txBody>
          <a:bodyPr anchor="t" rtlCol="false" tIns="0" lIns="0" bIns="0" rIns="0">
            <a:spAutoFit/>
          </a:bodyPr>
          <a:lstStyle/>
          <a:p>
            <a:pPr algn="ctr">
              <a:lnSpc>
                <a:spcPts val="7279"/>
              </a:lnSpc>
            </a:pPr>
            <a:r>
              <a:rPr lang="en-US" sz="6999">
                <a:solidFill>
                  <a:srgbClr val="000000"/>
                </a:solidFill>
                <a:latin typeface="Helvetica World"/>
                <a:ea typeface="Helvetica World"/>
                <a:cs typeface="Helvetica World"/>
                <a:sym typeface="Helvetica World"/>
              </a:rPr>
              <a:t>Benefits and Values</a:t>
            </a:r>
          </a:p>
        </p:txBody>
      </p:sp>
      <p:sp>
        <p:nvSpPr>
          <p:cNvPr name="TextBox 5" id="5"/>
          <p:cNvSpPr txBox="true"/>
          <p:nvPr/>
        </p:nvSpPr>
        <p:spPr>
          <a:xfrm rot="0">
            <a:off x="11019159" y="3141991"/>
            <a:ext cx="6315597" cy="3041650"/>
          </a:xfrm>
          <a:prstGeom prst="rect">
            <a:avLst/>
          </a:prstGeom>
        </p:spPr>
        <p:txBody>
          <a:bodyPr anchor="t" rtlCol="false" tIns="0" lIns="0" bIns="0" rIns="0">
            <a:spAutoFit/>
          </a:bodyPr>
          <a:lstStyle/>
          <a:p>
            <a:pPr algn="l">
              <a:lnSpc>
                <a:spcPts val="3499"/>
              </a:lnSpc>
            </a:pPr>
            <a:r>
              <a:rPr lang="en-US" sz="2499">
                <a:solidFill>
                  <a:srgbClr val="000000"/>
                </a:solidFill>
                <a:latin typeface="Helvetica World"/>
                <a:ea typeface="Helvetica World"/>
                <a:cs typeface="Helvetica World"/>
                <a:sym typeface="Helvetica World"/>
              </a:rPr>
              <a:t>HomeHub AI makes renting easier and more reliable for both tenants and landlords. It ensures a smooth process, faster occupancy, and greater satisfaction for everyone involved.</a:t>
            </a:r>
          </a:p>
          <a:p>
            <a:pPr algn="just">
              <a:lnSpc>
                <a:spcPts val="3499"/>
              </a:lnSpc>
            </a:pPr>
          </a:p>
          <a:p>
            <a:pPr algn="just">
              <a:lnSpc>
                <a:spcPts val="3499"/>
              </a:lnSpc>
            </a:pPr>
          </a:p>
        </p:txBody>
      </p:sp>
      <p:sp>
        <p:nvSpPr>
          <p:cNvPr name="TextBox 6" id="6"/>
          <p:cNvSpPr txBox="true"/>
          <p:nvPr/>
        </p:nvSpPr>
        <p:spPr>
          <a:xfrm rot="0">
            <a:off x="10943703" y="5692521"/>
            <a:ext cx="6315597" cy="4794250"/>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000000"/>
                </a:solidFill>
                <a:latin typeface="Helvetica World"/>
                <a:ea typeface="Helvetica World"/>
                <a:cs typeface="Helvetica World"/>
                <a:sym typeface="Helvetica World"/>
              </a:rPr>
              <a:t>Tenants enjoy an easy search and find homes that truly fit their needs.</a:t>
            </a:r>
          </a:p>
          <a:p>
            <a:pPr algn="just" marL="539749" indent="-269875" lvl="1">
              <a:lnSpc>
                <a:spcPts val="3499"/>
              </a:lnSpc>
              <a:buFont typeface="Arial"/>
              <a:buChar char="•"/>
            </a:pPr>
            <a:r>
              <a:rPr lang="en-US" sz="2499">
                <a:solidFill>
                  <a:srgbClr val="000000"/>
                </a:solidFill>
                <a:latin typeface="Helvetica World"/>
                <a:ea typeface="Helvetica World"/>
                <a:cs typeface="Helvetica World"/>
                <a:sym typeface="Helvetica World"/>
              </a:rPr>
              <a:t>Landlords gain faster occupancy and reduced risks with smarter tenant matching.</a:t>
            </a:r>
          </a:p>
          <a:p>
            <a:pPr algn="just" marL="539749" indent="-269875" lvl="1">
              <a:lnSpc>
                <a:spcPts val="3499"/>
              </a:lnSpc>
              <a:buFont typeface="Arial"/>
              <a:buChar char="•"/>
            </a:pPr>
            <a:r>
              <a:rPr lang="en-US" sz="2499">
                <a:solidFill>
                  <a:srgbClr val="000000"/>
                </a:solidFill>
                <a:latin typeface="Helvetica World"/>
                <a:ea typeface="Helvetica World"/>
                <a:cs typeface="Helvetica World"/>
                <a:sym typeface="Helvetica World"/>
              </a:rPr>
              <a:t>AI-driven recommendations improve accuracy and trust in rental decisions.</a:t>
            </a:r>
          </a:p>
          <a:p>
            <a:pPr algn="just" marL="539749" indent="-269875" lvl="1">
              <a:lnSpc>
                <a:spcPts val="3499"/>
              </a:lnSpc>
              <a:buFont typeface="Arial"/>
              <a:buChar char="•"/>
            </a:pPr>
            <a:r>
              <a:rPr lang="en-US" sz="2499">
                <a:solidFill>
                  <a:srgbClr val="000000"/>
                </a:solidFill>
                <a:latin typeface="Helvetica World"/>
                <a:ea typeface="Helvetica World"/>
                <a:cs typeface="Helvetica World"/>
                <a:sym typeface="Helvetica World"/>
              </a:rPr>
              <a:t>Saves time, effort, and frustration for both parties.</a:t>
            </a:r>
          </a:p>
          <a:p>
            <a:pPr algn="just">
              <a:lnSpc>
                <a:spcPts val="3499"/>
              </a:lnSpc>
            </a:pPr>
          </a:p>
          <a:p>
            <a:pPr algn="just">
              <a:lnSpc>
                <a:spcPts val="349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87235" y="3395540"/>
            <a:ext cx="7591351" cy="2165350"/>
          </a:xfrm>
          <a:prstGeom prst="rect">
            <a:avLst/>
          </a:prstGeom>
        </p:spPr>
        <p:txBody>
          <a:bodyPr anchor="t" rtlCol="false" tIns="0" lIns="0" bIns="0" rIns="0">
            <a:spAutoFit/>
          </a:bodyPr>
          <a:lstStyle/>
          <a:p>
            <a:pPr algn="l">
              <a:lnSpc>
                <a:spcPts val="3499"/>
              </a:lnSpc>
            </a:pPr>
            <a:r>
              <a:rPr lang="en-US" sz="2499">
                <a:solidFill>
                  <a:srgbClr val="000000"/>
                </a:solidFill>
                <a:latin typeface="Helvetica World"/>
                <a:ea typeface="Helvetica World"/>
                <a:cs typeface="Helvetica World"/>
                <a:sym typeface="Helvetica World"/>
              </a:rPr>
              <a:t>Unlike traditional rental platforms that only list properties, HomeHub AI goes beyond by using intelligent matchmaking to connect the right tenants with the right homes. This creates a more secure, trusted, and effective renting experience.</a:t>
            </a:r>
          </a:p>
        </p:txBody>
      </p:sp>
      <p:sp>
        <p:nvSpPr>
          <p:cNvPr name="TextBox 3" id="3"/>
          <p:cNvSpPr txBox="true"/>
          <p:nvPr/>
        </p:nvSpPr>
        <p:spPr>
          <a:xfrm rot="0">
            <a:off x="1430809" y="1143000"/>
            <a:ext cx="6304204" cy="1875790"/>
          </a:xfrm>
          <a:prstGeom prst="rect">
            <a:avLst/>
          </a:prstGeom>
        </p:spPr>
        <p:txBody>
          <a:bodyPr anchor="t" rtlCol="false" tIns="0" lIns="0" bIns="0" rIns="0">
            <a:spAutoFit/>
          </a:bodyPr>
          <a:lstStyle/>
          <a:p>
            <a:pPr algn="ctr">
              <a:lnSpc>
                <a:spcPts val="7279"/>
              </a:lnSpc>
            </a:pPr>
            <a:r>
              <a:rPr lang="en-US" sz="6999">
                <a:solidFill>
                  <a:srgbClr val="000000"/>
                </a:solidFill>
                <a:latin typeface="Helvetica World"/>
                <a:ea typeface="Helvetica World"/>
                <a:cs typeface="Helvetica World"/>
                <a:sym typeface="Helvetica World"/>
              </a:rPr>
              <a:t>What Makes Us Different</a:t>
            </a:r>
          </a:p>
        </p:txBody>
      </p:sp>
      <p:sp>
        <p:nvSpPr>
          <p:cNvPr name="TextBox 4" id="4"/>
          <p:cNvSpPr txBox="true"/>
          <p:nvPr/>
        </p:nvSpPr>
        <p:spPr>
          <a:xfrm rot="0">
            <a:off x="787235" y="5907215"/>
            <a:ext cx="7591351" cy="4356100"/>
          </a:xfrm>
          <a:prstGeom prst="rect">
            <a:avLst/>
          </a:prstGeom>
        </p:spPr>
        <p:txBody>
          <a:bodyPr anchor="t" rtlCol="false" tIns="0" lIns="0" bIns="0" rIns="0">
            <a:spAutoFit/>
          </a:bodyPr>
          <a:lstStyle/>
          <a:p>
            <a:pPr algn="l" marL="539746" indent="-269873" lvl="1">
              <a:lnSpc>
                <a:spcPts val="3499"/>
              </a:lnSpc>
              <a:buFont typeface="Arial"/>
              <a:buChar char="•"/>
            </a:pPr>
            <a:r>
              <a:rPr lang="en-US" sz="2499">
                <a:solidFill>
                  <a:srgbClr val="000000"/>
                </a:solidFill>
                <a:latin typeface="Helvetica World"/>
                <a:ea typeface="Helvetica World"/>
                <a:cs typeface="Helvetica World"/>
                <a:sym typeface="Helvetica World"/>
              </a:rPr>
              <a:t>More than listings – offers AI-powered tenant–property matchmaking.</a:t>
            </a:r>
          </a:p>
          <a:p>
            <a:pPr algn="l" marL="539746" indent="-269873" lvl="1">
              <a:lnSpc>
                <a:spcPts val="3499"/>
              </a:lnSpc>
              <a:buFont typeface="Arial"/>
              <a:buChar char="•"/>
            </a:pPr>
            <a:r>
              <a:rPr lang="en-US" sz="2499">
                <a:solidFill>
                  <a:srgbClr val="000000"/>
                </a:solidFill>
                <a:latin typeface="Helvetica World"/>
                <a:ea typeface="Helvetica World"/>
                <a:cs typeface="Helvetica World"/>
                <a:sym typeface="Helvetica World"/>
              </a:rPr>
              <a:t>Reduces mismatches that cause delays and frequent move-outs.</a:t>
            </a:r>
          </a:p>
          <a:p>
            <a:pPr algn="l" marL="539746" indent="-269873" lvl="1">
              <a:lnSpc>
                <a:spcPts val="3499"/>
              </a:lnSpc>
              <a:buFont typeface="Arial"/>
              <a:buChar char="•"/>
            </a:pPr>
            <a:r>
              <a:rPr lang="en-US" sz="2499">
                <a:solidFill>
                  <a:srgbClr val="000000"/>
                </a:solidFill>
                <a:latin typeface="Helvetica World"/>
                <a:ea typeface="Helvetica World"/>
                <a:cs typeface="Helvetica World"/>
                <a:sym typeface="Helvetica World"/>
              </a:rPr>
              <a:t>Promotes trust between landlords and tenants.</a:t>
            </a:r>
          </a:p>
          <a:p>
            <a:pPr algn="l" marL="539746" indent="-269873" lvl="1">
              <a:lnSpc>
                <a:spcPts val="3499"/>
              </a:lnSpc>
              <a:buFont typeface="Arial"/>
              <a:buChar char="•"/>
            </a:pPr>
            <a:r>
              <a:rPr lang="en-US" sz="2499">
                <a:solidFill>
                  <a:srgbClr val="000000"/>
                </a:solidFill>
                <a:latin typeface="Helvetica World"/>
                <a:ea typeface="Helvetica World"/>
                <a:cs typeface="Helvetica World"/>
                <a:sym typeface="Helvetica World"/>
              </a:rPr>
              <a:t>Builds a smarter and more efficient renting ecosystem.</a:t>
            </a:r>
          </a:p>
          <a:p>
            <a:pPr algn="l" marL="539746" indent="-269873" lvl="1">
              <a:lnSpc>
                <a:spcPts val="3499"/>
              </a:lnSpc>
              <a:buFont typeface="Arial"/>
              <a:buChar char="•"/>
            </a:pPr>
            <a:r>
              <a:rPr lang="en-US" sz="2499">
                <a:solidFill>
                  <a:srgbClr val="000000"/>
                </a:solidFill>
                <a:latin typeface="Helvetica World"/>
                <a:ea typeface="Helvetica World"/>
                <a:cs typeface="Helvetica World"/>
                <a:sym typeface="Helvetica World"/>
              </a:rPr>
              <a:t>Unique approach not offered by other rental platforms today.</a:t>
            </a:r>
          </a:p>
          <a:p>
            <a:pPr algn="l">
              <a:lnSpc>
                <a:spcPts val="3499"/>
              </a:lnSpc>
            </a:pPr>
          </a:p>
        </p:txBody>
      </p:sp>
      <p:grpSp>
        <p:nvGrpSpPr>
          <p:cNvPr name="Group 5" id="5"/>
          <p:cNvGrpSpPr/>
          <p:nvPr/>
        </p:nvGrpSpPr>
        <p:grpSpPr>
          <a:xfrm rot="0">
            <a:off x="8441955" y="2656185"/>
            <a:ext cx="8817345" cy="5289771"/>
            <a:chOff x="0" y="0"/>
            <a:chExt cx="11756460" cy="7053028"/>
          </a:xfrm>
        </p:grpSpPr>
        <p:pic>
          <p:nvPicPr>
            <p:cNvPr name="Picture 6" id="6"/>
            <p:cNvPicPr>
              <a:picLocks noChangeAspect="true"/>
            </p:cNvPicPr>
            <p:nvPr/>
          </p:nvPicPr>
          <p:blipFill>
            <a:blip r:embed="rId2"/>
            <a:srcRect l="1309" t="0" r="1309" b="0"/>
            <a:stretch>
              <a:fillRect/>
            </a:stretch>
          </p:blipFill>
          <p:spPr>
            <a:xfrm flipH="false" flipV="false">
              <a:off x="0" y="0"/>
              <a:ext cx="11756460" cy="7053028"/>
            </a:xfrm>
            <a:prstGeom prst="rect">
              <a:avLst/>
            </a:prstGeom>
          </p:spPr>
        </p:pic>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15430" y="6178408"/>
            <a:ext cx="19204397" cy="4379150"/>
            <a:chOff x="0" y="0"/>
            <a:chExt cx="5057948" cy="1153356"/>
          </a:xfrm>
        </p:grpSpPr>
        <p:sp>
          <p:nvSpPr>
            <p:cNvPr name="Freeform 3" id="3"/>
            <p:cNvSpPr/>
            <p:nvPr/>
          </p:nvSpPr>
          <p:spPr>
            <a:xfrm flipH="false" flipV="false" rot="0">
              <a:off x="0" y="0"/>
              <a:ext cx="5057948" cy="1153356"/>
            </a:xfrm>
            <a:custGeom>
              <a:avLst/>
              <a:gdLst/>
              <a:ahLst/>
              <a:cxnLst/>
              <a:rect r="r" b="b" t="t" l="l"/>
              <a:pathLst>
                <a:path h="1153356" w="5057948">
                  <a:moveTo>
                    <a:pt x="0" y="0"/>
                  </a:moveTo>
                  <a:lnTo>
                    <a:pt x="5057948" y="0"/>
                  </a:lnTo>
                  <a:lnTo>
                    <a:pt x="5057948" y="1153356"/>
                  </a:lnTo>
                  <a:lnTo>
                    <a:pt x="0" y="1153356"/>
                  </a:lnTo>
                  <a:close/>
                </a:path>
              </a:pathLst>
            </a:custGeom>
            <a:solidFill>
              <a:srgbClr val="1C181A"/>
            </a:solidFill>
          </p:spPr>
        </p:sp>
        <p:sp>
          <p:nvSpPr>
            <p:cNvPr name="TextBox 4" id="4"/>
            <p:cNvSpPr txBox="true"/>
            <p:nvPr/>
          </p:nvSpPr>
          <p:spPr>
            <a:xfrm>
              <a:off x="0" y="-38100"/>
              <a:ext cx="5057948" cy="1191456"/>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399999">
            <a:off x="4734987" y="8158023"/>
            <a:ext cx="2882539" cy="0"/>
          </a:xfrm>
          <a:prstGeom prst="line">
            <a:avLst/>
          </a:prstGeom>
          <a:ln cap="rnd" w="95250">
            <a:solidFill>
              <a:srgbClr val="FFFFFF"/>
            </a:solidFill>
            <a:prstDash val="sysDot"/>
            <a:headEnd type="none" len="sm" w="sm"/>
            <a:tailEnd type="none" len="sm" w="sm"/>
          </a:ln>
        </p:spPr>
      </p:sp>
      <p:sp>
        <p:nvSpPr>
          <p:cNvPr name="AutoShape 6" id="6"/>
          <p:cNvSpPr/>
          <p:nvPr/>
        </p:nvSpPr>
        <p:spPr>
          <a:xfrm rot="5399999">
            <a:off x="10575008" y="8158023"/>
            <a:ext cx="2882539" cy="0"/>
          </a:xfrm>
          <a:prstGeom prst="line">
            <a:avLst/>
          </a:prstGeom>
          <a:ln cap="rnd" w="95250">
            <a:solidFill>
              <a:srgbClr val="FFFFFF"/>
            </a:solidFill>
            <a:prstDash val="sysDot"/>
            <a:headEnd type="none" len="sm" w="sm"/>
            <a:tailEnd type="none" len="sm" w="sm"/>
          </a:ln>
        </p:spPr>
      </p:sp>
      <p:sp>
        <p:nvSpPr>
          <p:cNvPr name="Freeform 7" id="7"/>
          <p:cNvSpPr/>
          <p:nvPr/>
        </p:nvSpPr>
        <p:spPr>
          <a:xfrm flipH="false" flipV="false" rot="0">
            <a:off x="1976754" y="6816041"/>
            <a:ext cx="2257003" cy="1579902"/>
          </a:xfrm>
          <a:custGeom>
            <a:avLst/>
            <a:gdLst/>
            <a:ahLst/>
            <a:cxnLst/>
            <a:rect r="r" b="b" t="t" l="l"/>
            <a:pathLst>
              <a:path h="1579902" w="2257003">
                <a:moveTo>
                  <a:pt x="0" y="0"/>
                </a:moveTo>
                <a:lnTo>
                  <a:pt x="2257003" y="0"/>
                </a:lnTo>
                <a:lnTo>
                  <a:pt x="2257003" y="1579903"/>
                </a:lnTo>
                <a:lnTo>
                  <a:pt x="0" y="15799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8462324" y="6648269"/>
            <a:ext cx="1747675" cy="1747675"/>
          </a:xfrm>
          <a:custGeom>
            <a:avLst/>
            <a:gdLst/>
            <a:ahLst/>
            <a:cxnLst/>
            <a:rect r="r" b="b" t="t" l="l"/>
            <a:pathLst>
              <a:path h="1747675" w="1747675">
                <a:moveTo>
                  <a:pt x="0" y="0"/>
                </a:moveTo>
                <a:lnTo>
                  <a:pt x="1747675" y="0"/>
                </a:lnTo>
                <a:lnTo>
                  <a:pt x="1747675" y="1747675"/>
                </a:lnTo>
                <a:lnTo>
                  <a:pt x="0" y="17476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4302277" y="6685595"/>
            <a:ext cx="1753607" cy="1749223"/>
          </a:xfrm>
          <a:custGeom>
            <a:avLst/>
            <a:gdLst/>
            <a:ahLst/>
            <a:cxnLst/>
            <a:rect r="r" b="b" t="t" l="l"/>
            <a:pathLst>
              <a:path h="1749223" w="1753607">
                <a:moveTo>
                  <a:pt x="0" y="0"/>
                </a:moveTo>
                <a:lnTo>
                  <a:pt x="1753607" y="0"/>
                </a:lnTo>
                <a:lnTo>
                  <a:pt x="1753607" y="1749223"/>
                </a:lnTo>
                <a:lnTo>
                  <a:pt x="0" y="174922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967705" y="8485505"/>
            <a:ext cx="4275101" cy="772795"/>
          </a:xfrm>
          <a:prstGeom prst="rect">
            <a:avLst/>
          </a:prstGeom>
        </p:spPr>
        <p:txBody>
          <a:bodyPr anchor="t" rtlCol="false" tIns="0" lIns="0" bIns="0" rIns="0">
            <a:spAutoFit/>
          </a:bodyPr>
          <a:lstStyle/>
          <a:p>
            <a:pPr algn="ctr">
              <a:lnSpc>
                <a:spcPts val="3079"/>
              </a:lnSpc>
            </a:pPr>
            <a:r>
              <a:rPr lang="en-US" sz="2199">
                <a:solidFill>
                  <a:srgbClr val="FFFFFF"/>
                </a:solidFill>
                <a:latin typeface="Helvetica World"/>
                <a:ea typeface="Helvetica World"/>
                <a:cs typeface="Helvetica World"/>
                <a:sym typeface="Helvetica World"/>
              </a:rPr>
              <a:t>Smarter Matches: AI-driven tenant-property matching</a:t>
            </a:r>
          </a:p>
        </p:txBody>
      </p:sp>
      <p:sp>
        <p:nvSpPr>
          <p:cNvPr name="TextBox 11" id="11"/>
          <p:cNvSpPr txBox="true"/>
          <p:nvPr/>
        </p:nvSpPr>
        <p:spPr>
          <a:xfrm rot="0">
            <a:off x="7109706" y="8499820"/>
            <a:ext cx="4087742" cy="772795"/>
          </a:xfrm>
          <a:prstGeom prst="rect">
            <a:avLst/>
          </a:prstGeom>
        </p:spPr>
        <p:txBody>
          <a:bodyPr anchor="t" rtlCol="false" tIns="0" lIns="0" bIns="0" rIns="0">
            <a:spAutoFit/>
          </a:bodyPr>
          <a:lstStyle/>
          <a:p>
            <a:pPr algn="ctr">
              <a:lnSpc>
                <a:spcPts val="3079"/>
              </a:lnSpc>
            </a:pPr>
            <a:r>
              <a:rPr lang="en-US" sz="2199">
                <a:solidFill>
                  <a:srgbClr val="FFFFFF"/>
                </a:solidFill>
                <a:latin typeface="Helvetica World"/>
                <a:ea typeface="Helvetica World"/>
                <a:cs typeface="Helvetica World"/>
                <a:sym typeface="Helvetica World"/>
              </a:rPr>
              <a:t>Faster Rentals: Quicker searches and reduced vacancies.</a:t>
            </a:r>
          </a:p>
        </p:txBody>
      </p:sp>
      <p:sp>
        <p:nvSpPr>
          <p:cNvPr name="TextBox 12" id="12"/>
          <p:cNvSpPr txBox="true"/>
          <p:nvPr/>
        </p:nvSpPr>
        <p:spPr>
          <a:xfrm rot="0">
            <a:off x="13047329" y="8499820"/>
            <a:ext cx="4275101" cy="772795"/>
          </a:xfrm>
          <a:prstGeom prst="rect">
            <a:avLst/>
          </a:prstGeom>
        </p:spPr>
        <p:txBody>
          <a:bodyPr anchor="t" rtlCol="false" tIns="0" lIns="0" bIns="0" rIns="0">
            <a:spAutoFit/>
          </a:bodyPr>
          <a:lstStyle/>
          <a:p>
            <a:pPr algn="ctr">
              <a:lnSpc>
                <a:spcPts val="3079"/>
              </a:lnSpc>
            </a:pPr>
            <a:r>
              <a:rPr lang="en-US" sz="2199">
                <a:solidFill>
                  <a:srgbClr val="FFFFFF"/>
                </a:solidFill>
                <a:latin typeface="Helvetica World"/>
                <a:ea typeface="Helvetica World"/>
                <a:cs typeface="Helvetica World"/>
                <a:sym typeface="Helvetica World"/>
              </a:rPr>
              <a:t>Trusted Marketplace: Secure and reliable rental platform</a:t>
            </a:r>
          </a:p>
        </p:txBody>
      </p:sp>
      <p:sp>
        <p:nvSpPr>
          <p:cNvPr name="TextBox 13" id="13"/>
          <p:cNvSpPr txBox="true"/>
          <p:nvPr/>
        </p:nvSpPr>
        <p:spPr>
          <a:xfrm rot="0">
            <a:off x="9555369" y="2744111"/>
            <a:ext cx="7767062" cy="2092325"/>
          </a:xfrm>
          <a:prstGeom prst="rect">
            <a:avLst/>
          </a:prstGeom>
        </p:spPr>
        <p:txBody>
          <a:bodyPr anchor="t" rtlCol="false" tIns="0" lIns="0" bIns="0" rIns="0">
            <a:spAutoFit/>
          </a:bodyPr>
          <a:lstStyle/>
          <a:p>
            <a:pPr algn="l">
              <a:lnSpc>
                <a:spcPts val="2799"/>
              </a:lnSpc>
            </a:pPr>
            <a:r>
              <a:rPr lang="en-US" sz="1999">
                <a:solidFill>
                  <a:srgbClr val="000000"/>
                </a:solidFill>
                <a:latin typeface="Helvetica World"/>
                <a:ea typeface="Helvetica World"/>
                <a:cs typeface="Helvetica World"/>
                <a:sym typeface="Helvetica World"/>
              </a:rPr>
              <a:t>Beyond efficiency, the application also strives to create a trusted rental marketplace. With features like profile verification and fraud detection, HomeHub AI promotes secure transactions and builds confidence between renters and property owners. Ultimately, the goal is to make renting faster, smarter, and more reliable for everyone involved.</a:t>
            </a:r>
          </a:p>
        </p:txBody>
      </p:sp>
      <p:sp>
        <p:nvSpPr>
          <p:cNvPr name="TextBox 14" id="14"/>
          <p:cNvSpPr txBox="true"/>
          <p:nvPr/>
        </p:nvSpPr>
        <p:spPr>
          <a:xfrm rot="0">
            <a:off x="1639487" y="2744111"/>
            <a:ext cx="7025205" cy="2797175"/>
          </a:xfrm>
          <a:prstGeom prst="rect">
            <a:avLst/>
          </a:prstGeom>
        </p:spPr>
        <p:txBody>
          <a:bodyPr anchor="t" rtlCol="false" tIns="0" lIns="0" bIns="0" rIns="0">
            <a:spAutoFit/>
          </a:bodyPr>
          <a:lstStyle/>
          <a:p>
            <a:pPr algn="just">
              <a:lnSpc>
                <a:spcPts val="2799"/>
              </a:lnSpc>
            </a:pPr>
            <a:r>
              <a:rPr lang="en-US" sz="1999">
                <a:solidFill>
                  <a:srgbClr val="000000"/>
                </a:solidFill>
                <a:latin typeface="Helvetica World"/>
                <a:ea typeface="Helvetica World"/>
                <a:cs typeface="Helvetica World"/>
                <a:sym typeface="Helvetica World"/>
              </a:rPr>
              <a:t>The main goal of HomeHub AI is to simplify and optimize the rental process for both tenants and landlords. By using artificial intelligence, the application aims to provide intelligent tenant-property matching that considers budget, location, and lifestyle preferences. This ensures that tenants can quickly find homes that meet their needs, while landlords benefit from reduced vacancy periods and a higher chance of securing reliable tenants.</a:t>
            </a:r>
          </a:p>
        </p:txBody>
      </p:sp>
      <p:sp>
        <p:nvSpPr>
          <p:cNvPr name="TextBox 15" id="15"/>
          <p:cNvSpPr txBox="true"/>
          <p:nvPr/>
        </p:nvSpPr>
        <p:spPr>
          <a:xfrm rot="0">
            <a:off x="2683426" y="1401721"/>
            <a:ext cx="12586546" cy="732790"/>
          </a:xfrm>
          <a:prstGeom prst="rect">
            <a:avLst/>
          </a:prstGeom>
        </p:spPr>
        <p:txBody>
          <a:bodyPr anchor="t" rtlCol="false" tIns="0" lIns="0" bIns="0" rIns="0">
            <a:spAutoFit/>
          </a:bodyPr>
          <a:lstStyle/>
          <a:p>
            <a:pPr algn="ctr">
              <a:lnSpc>
                <a:spcPts val="5599"/>
              </a:lnSpc>
            </a:pPr>
            <a:r>
              <a:rPr lang="en-US" b="true" sz="3999">
                <a:solidFill>
                  <a:srgbClr val="000000"/>
                </a:solidFill>
                <a:latin typeface="Helvetica World Bold"/>
                <a:ea typeface="Helvetica World Bold"/>
                <a:cs typeface="Helvetica World Bold"/>
                <a:sym typeface="Helvetica World Bold"/>
              </a:rPr>
              <a:t>What are the goals of this application?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8100" y="0"/>
            <a:ext cx="8112722" cy="10287000"/>
            <a:chOff x="0" y="0"/>
            <a:chExt cx="10816962" cy="13716000"/>
          </a:xfrm>
        </p:grpSpPr>
        <p:pic>
          <p:nvPicPr>
            <p:cNvPr name="Picture 3" id="3"/>
            <p:cNvPicPr>
              <a:picLocks noChangeAspect="true"/>
            </p:cNvPicPr>
            <p:nvPr/>
          </p:nvPicPr>
          <p:blipFill>
            <a:blip r:embed="rId2"/>
            <a:srcRect l="15497" t="0" r="15497" b="0"/>
            <a:stretch>
              <a:fillRect/>
            </a:stretch>
          </p:blipFill>
          <p:spPr>
            <a:xfrm flipH="false" flipV="false">
              <a:off x="0" y="0"/>
              <a:ext cx="10816962" cy="13716000"/>
            </a:xfrm>
            <a:prstGeom prst="rect">
              <a:avLst/>
            </a:prstGeom>
          </p:spPr>
        </p:pic>
      </p:grpSp>
      <p:sp>
        <p:nvSpPr>
          <p:cNvPr name="TextBox 4" id="4"/>
          <p:cNvSpPr txBox="true"/>
          <p:nvPr/>
        </p:nvSpPr>
        <p:spPr>
          <a:xfrm rot="0">
            <a:off x="8887156" y="3086496"/>
            <a:ext cx="8628988" cy="2367915"/>
          </a:xfrm>
          <a:prstGeom prst="rect">
            <a:avLst/>
          </a:prstGeom>
        </p:spPr>
        <p:txBody>
          <a:bodyPr anchor="t" rtlCol="false" tIns="0" lIns="0" bIns="0" rIns="0">
            <a:spAutoFit/>
          </a:bodyPr>
          <a:lstStyle/>
          <a:p>
            <a:pPr algn="ctr">
              <a:lnSpc>
                <a:spcPts val="9180"/>
              </a:lnSpc>
            </a:pPr>
            <a:r>
              <a:rPr lang="en-US" sz="9000">
                <a:solidFill>
                  <a:srgbClr val="000000"/>
                </a:solidFill>
                <a:latin typeface="Helvetica World"/>
                <a:ea typeface="Helvetica World"/>
                <a:cs typeface="Helvetica World"/>
                <a:sym typeface="Helvetica World"/>
              </a:rPr>
              <a:t>That's all</a:t>
            </a:r>
          </a:p>
          <a:p>
            <a:pPr algn="ctr">
              <a:lnSpc>
                <a:spcPts val="9180"/>
              </a:lnSpc>
            </a:pPr>
            <a:r>
              <a:rPr lang="en-US" sz="9000">
                <a:solidFill>
                  <a:srgbClr val="000000"/>
                </a:solidFill>
                <a:latin typeface="Helvetica World"/>
                <a:ea typeface="Helvetica World"/>
                <a:cs typeface="Helvetica World"/>
                <a:sym typeface="Helvetica Wor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DAGx6tNM5Ws</dc:identifier>
  <dcterms:modified xsi:type="dcterms:W3CDTF">2011-08-01T06:04:30Z</dcterms:modified>
  <cp:revision>1</cp:revision>
  <dc:title>Act3_ProposalPitch_ITS120L_Grp7</dc:title>
</cp:coreProperties>
</file>

<file path=docProps/thumbnail.jpeg>
</file>